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8" r:id="rId1"/>
  </p:sldMasterIdLst>
  <p:notesMasterIdLst>
    <p:notesMasterId r:id="rId20"/>
  </p:notesMasterIdLst>
  <p:sldIdLst>
    <p:sldId id="260" r:id="rId2"/>
    <p:sldId id="300" r:id="rId3"/>
    <p:sldId id="301" r:id="rId4"/>
    <p:sldId id="302" r:id="rId5"/>
    <p:sldId id="303" r:id="rId6"/>
    <p:sldId id="304" r:id="rId7"/>
    <p:sldId id="305" r:id="rId8"/>
    <p:sldId id="297" r:id="rId9"/>
    <p:sldId id="299" r:id="rId10"/>
    <p:sldId id="289" r:id="rId11"/>
    <p:sldId id="295" r:id="rId12"/>
    <p:sldId id="291" r:id="rId13"/>
    <p:sldId id="292" r:id="rId14"/>
    <p:sldId id="296" r:id="rId15"/>
    <p:sldId id="293" r:id="rId16"/>
    <p:sldId id="298" r:id="rId17"/>
    <p:sldId id="294" r:id="rId18"/>
    <p:sldId id="259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53" autoAdjust="0"/>
    <p:restoredTop sz="93957" autoAdjust="0"/>
  </p:normalViewPr>
  <p:slideViewPr>
    <p:cSldViewPr snapToGrid="0">
      <p:cViewPr varScale="1">
        <p:scale>
          <a:sx n="70" d="100"/>
          <a:sy n="70" d="100"/>
        </p:scale>
        <p:origin x="84" y="13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DEB35-4585-4CE4-9E48-A63F91925BEE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B457E7-AF9E-49AB-A7E8-87B4C81AB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077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457E7-AF9E-49AB-A7E8-87B4C81AB92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864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4D1309-A871-439A-B809-1BBC5DD1C7D8}" type="slidenum">
              <a:rPr lang="en-US"/>
              <a:pPr/>
              <a:t>10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943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4D1309-A871-439A-B809-1BBC5DD1C7D8}" type="slidenum">
              <a:rPr lang="en-US"/>
              <a:pPr/>
              <a:t>11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734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4D1309-A871-439A-B809-1BBC5DD1C7D8}" type="slidenum">
              <a:rPr lang="en-US"/>
              <a:pPr/>
              <a:t>12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7514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4D1309-A871-439A-B809-1BBC5DD1C7D8}" type="slidenum">
              <a:rPr lang="en-US"/>
              <a:pPr/>
              <a:t>13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8781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4D1309-A871-439A-B809-1BBC5DD1C7D8}" type="slidenum">
              <a:rPr lang="en-US"/>
              <a:pPr/>
              <a:t>14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946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E748362D-825D-4A82-A0AE-0E1171E04A9C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596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056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601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58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2539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0264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7589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2217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395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880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922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651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15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023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329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08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406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E748362D-825D-4A82-A0AE-0E1171E04A9C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097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  <p:sldLayoutId id="2147483873" r:id="rId15"/>
    <p:sldLayoutId id="2147483874" r:id="rId16"/>
    <p:sldLayoutId id="214748387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5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6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7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13.wmf"/><Relationship Id="rId5" Type="http://schemas.openxmlformats.org/officeDocument/2006/relationships/image" Target="../media/image10.w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12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4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Physics 2 – April 11, 2019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9488062" cy="3416300"/>
          </a:xfrm>
        </p:spPr>
        <p:txBody>
          <a:bodyPr>
            <a:normAutofit fontScale="85000" lnSpcReduction="20000"/>
          </a:bodyPr>
          <a:lstStyle/>
          <a:p>
            <a:r>
              <a:rPr lang="en-US" sz="3400" b="1" dirty="0" smtClean="0"/>
              <a:t>P3 Challenge </a:t>
            </a:r>
            <a:r>
              <a:rPr lang="en-US" sz="3400" b="1" dirty="0" smtClean="0"/>
              <a:t>– </a:t>
            </a:r>
            <a:r>
              <a:rPr lang="en-US" sz="3600" b="1" dirty="0" smtClean="0"/>
              <a:t>Check Exam Results</a:t>
            </a:r>
            <a:endParaRPr lang="en-US" sz="3600" b="1" dirty="0" smtClean="0"/>
          </a:p>
          <a:p>
            <a:endParaRPr lang="en-US" sz="3400" b="1" dirty="0" smtClean="0"/>
          </a:p>
          <a:p>
            <a:endParaRPr lang="en-US" sz="3400" b="1" dirty="0">
              <a:sym typeface="Euclid Extra" panose="02050502000505020303" pitchFamily="18" charset="2"/>
            </a:endParaRPr>
          </a:p>
          <a:p>
            <a:r>
              <a:rPr lang="en-US" sz="3300" b="1" dirty="0" smtClean="0">
                <a:sym typeface="Euclid Extra" panose="02050502000505020303" pitchFamily="18" charset="2"/>
              </a:rPr>
              <a:t>Today’s Objective: </a:t>
            </a:r>
            <a:endParaRPr lang="en-US" sz="3300" b="1" dirty="0">
              <a:sym typeface="Euclid Extra" panose="02050502000505020303" pitchFamily="18" charset="2"/>
            </a:endParaRPr>
          </a:p>
          <a:p>
            <a:pPr lvl="1"/>
            <a:r>
              <a:rPr lang="en-US" sz="2900" b="1" dirty="0" smtClean="0">
                <a:sym typeface="Euclid Extra" panose="02050502000505020303" pitchFamily="18" charset="2"/>
              </a:rPr>
              <a:t>B.2.1-4 PV Work</a:t>
            </a:r>
          </a:p>
          <a:p>
            <a:r>
              <a:rPr lang="en-US" sz="3300" b="1" dirty="0" smtClean="0"/>
              <a:t>Assignment</a:t>
            </a:r>
            <a:r>
              <a:rPr lang="en-US" sz="3300" b="1" dirty="0"/>
              <a:t>: </a:t>
            </a:r>
          </a:p>
          <a:p>
            <a:pPr lvl="1"/>
            <a:r>
              <a:rPr lang="en-US" sz="3200" b="1" dirty="0"/>
              <a:t>B.2 p33 </a:t>
            </a:r>
            <a:r>
              <a:rPr lang="en-US" sz="3200" b="1" dirty="0" smtClean="0"/>
              <a:t>#18-23</a:t>
            </a:r>
            <a:endParaRPr lang="en-US" sz="3200" b="1" dirty="0"/>
          </a:p>
          <a:p>
            <a:pPr marL="0" indent="0">
              <a:buNone/>
            </a:pPr>
            <a:endParaRPr lang="en-US" b="1" dirty="0">
              <a:sym typeface="Euclid Extra" panose="02050502000505020303" pitchFamily="18" charset="2"/>
            </a:endParaRPr>
          </a:p>
          <a:p>
            <a:pPr marL="0" indent="0">
              <a:buNone/>
            </a:pPr>
            <a:endParaRPr lang="en-US" b="1" dirty="0">
              <a:sym typeface="Euclid Extra" panose="02050502000505020303" pitchFamily="18" charset="2"/>
            </a:endParaRPr>
          </a:p>
          <a:p>
            <a:pPr lvl="1"/>
            <a:endParaRPr lang="en-US" b="1" dirty="0"/>
          </a:p>
          <a:p>
            <a:pPr>
              <a:buAutoNum type="alphaLcParenR"/>
            </a:pPr>
            <a:endParaRPr lang="en-US" b="1" dirty="0" smtClean="0"/>
          </a:p>
          <a:p>
            <a:pPr lvl="1"/>
            <a:endParaRPr lang="en-US" b="1" dirty="0" smtClean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927743" y="3716708"/>
            <a:ext cx="3957403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Agenda</a:t>
            </a:r>
          </a:p>
          <a:p>
            <a:pPr lvl="1"/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State Processes</a:t>
            </a:r>
          </a:p>
          <a:p>
            <a:pPr lvl="1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PV diagrams</a:t>
            </a:r>
          </a:p>
          <a:p>
            <a:pPr lvl="1"/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PV work</a:t>
            </a:r>
          </a:p>
          <a:p>
            <a:pPr lvl="1"/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PV work derived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38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54953" y="973668"/>
            <a:ext cx="9647366" cy="706964"/>
          </a:xfrm>
        </p:spPr>
        <p:txBody>
          <a:bodyPr/>
          <a:lstStyle/>
          <a:p>
            <a:r>
              <a:rPr lang="en-US" dirty="0" smtClean="0"/>
              <a:t>PV Work Derived Part 1 – Work by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ext</a:t>
            </a:r>
            <a:r>
              <a:rPr lang="en-US" b="1" dirty="0" smtClean="0">
                <a:sym typeface="Euclid Symbol" panose="05050102010706020507" pitchFamily="18" charset="2"/>
              </a:rPr>
              <a:t> </a:t>
            </a:r>
            <a:endParaRPr lang="en-US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915018" y="2411994"/>
            <a:ext cx="8656992" cy="3933809"/>
          </a:xfrm>
        </p:spPr>
        <p:txBody>
          <a:bodyPr>
            <a:normAutofit fontScale="70000" lnSpcReduction="20000"/>
          </a:bodyPr>
          <a:lstStyle/>
          <a:p>
            <a:r>
              <a:rPr lang="en-US" sz="2800" b="1" dirty="0" smtClean="0"/>
              <a:t>Work is defined as a force applied through a distance.   </a:t>
            </a:r>
          </a:p>
          <a:p>
            <a:r>
              <a:rPr lang="en-US" sz="2800" b="1" dirty="0" smtClean="0"/>
              <a:t>Recall that work done </a:t>
            </a:r>
            <a:r>
              <a:rPr lang="en-US" sz="2800" b="1" u="sng" dirty="0" smtClean="0"/>
              <a:t>on a system is positive</a:t>
            </a:r>
            <a:r>
              <a:rPr lang="en-US" sz="2800" b="1" dirty="0" smtClean="0"/>
              <a:t>. So its opposite, work done </a:t>
            </a:r>
            <a:r>
              <a:rPr lang="en-US" sz="2800" b="1" u="sng" dirty="0" smtClean="0"/>
              <a:t>by a system, is negative</a:t>
            </a:r>
            <a:r>
              <a:rPr lang="en-US" sz="2800" b="1" dirty="0" smtClean="0"/>
              <a:t>.</a:t>
            </a:r>
          </a:p>
          <a:p>
            <a:r>
              <a:rPr lang="en-US" sz="2800" b="1" dirty="0" smtClean="0"/>
              <a:t>Picture an external force applied to a freely moving plunger in a cylinder on its side with a gas trapped.</a:t>
            </a:r>
          </a:p>
          <a:p>
            <a:r>
              <a:rPr lang="en-US" sz="2800" b="1" dirty="0" smtClean="0"/>
              <a:t>The work done by an </a:t>
            </a:r>
            <a:r>
              <a:rPr lang="en-US" sz="2800" b="1" i="1" dirty="0" smtClean="0"/>
              <a:t>external</a:t>
            </a:r>
            <a:r>
              <a:rPr lang="en-US" sz="2800" b="1" dirty="0" smtClean="0"/>
              <a:t> force for a </a:t>
            </a:r>
            <a:r>
              <a:rPr lang="en-US" sz="2800" b="1" u="sng" dirty="0" smtClean="0"/>
              <a:t>compression will be positive </a:t>
            </a:r>
            <a:r>
              <a:rPr lang="en-US" sz="2800" b="1" dirty="0" smtClean="0"/>
              <a:t>and the work done by an </a:t>
            </a:r>
            <a:r>
              <a:rPr lang="en-US" sz="2800" b="1" i="1" dirty="0" smtClean="0"/>
              <a:t>external</a:t>
            </a:r>
            <a:r>
              <a:rPr lang="en-US" sz="2800" b="1" dirty="0" smtClean="0"/>
              <a:t> force for an </a:t>
            </a:r>
            <a:r>
              <a:rPr lang="en-US" sz="2800" b="1" u="sng" dirty="0" smtClean="0"/>
              <a:t>expansion will be negative</a:t>
            </a:r>
            <a:r>
              <a:rPr lang="en-US" sz="2800" b="1" dirty="0" smtClean="0"/>
              <a:t>.</a:t>
            </a:r>
          </a:p>
          <a:p>
            <a:r>
              <a:rPr lang="en-US" sz="2800" b="1" dirty="0" smtClean="0"/>
              <a:t>The external force always points in the same direction which is defined as the positive x axis.</a:t>
            </a:r>
          </a:p>
          <a:p>
            <a:r>
              <a:rPr lang="en-US" sz="2800" b="1" dirty="0" smtClean="0"/>
              <a:t>Here, </a:t>
            </a:r>
            <a:r>
              <a:rPr lang="en-US" sz="2800" b="1" dirty="0" smtClean="0">
                <a:sym typeface="Euclid Symbol" panose="05050102010706020507" pitchFamily="18" charset="2"/>
              </a:rPr>
              <a:t>s is positive for compression and negative for expansion</a:t>
            </a:r>
            <a:endParaRPr lang="en-US" sz="2800" b="1" dirty="0" smtClean="0"/>
          </a:p>
          <a:p>
            <a:endParaRPr lang="en-US" sz="2000" b="1" dirty="0"/>
          </a:p>
          <a:p>
            <a:endParaRPr lang="en-US" sz="2000" b="1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5848712"/>
              </p:ext>
            </p:extLst>
          </p:nvPr>
        </p:nvGraphicFramePr>
        <p:xfrm>
          <a:off x="9572010" y="2411994"/>
          <a:ext cx="2191204" cy="6384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1" name="Equation" r:id="rId4" imgW="609480" imgH="177480" progId="Equation.DSMT4">
                  <p:embed/>
                </p:oleObj>
              </mc:Choice>
              <mc:Fallback>
                <p:oleObj name="Equation" r:id="rId4" imgW="609480" imgH="17748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572010" y="2411994"/>
                        <a:ext cx="2191204" cy="6384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1" name="Group 30"/>
          <p:cNvGrpSpPr/>
          <p:nvPr/>
        </p:nvGrpSpPr>
        <p:grpSpPr>
          <a:xfrm>
            <a:off x="8229601" y="5080947"/>
            <a:ext cx="3366661" cy="1477355"/>
            <a:chOff x="8229601" y="5080947"/>
            <a:chExt cx="3366661" cy="1477355"/>
          </a:xfrm>
        </p:grpSpPr>
        <p:grpSp>
          <p:nvGrpSpPr>
            <p:cNvPr id="15" name="Group 14"/>
            <p:cNvGrpSpPr/>
            <p:nvPr/>
          </p:nvGrpSpPr>
          <p:grpSpPr>
            <a:xfrm>
              <a:off x="8229601" y="5635219"/>
              <a:ext cx="3366661" cy="923083"/>
              <a:chOff x="6531429" y="5461552"/>
              <a:chExt cx="3366661" cy="923083"/>
            </a:xfrm>
          </p:grpSpPr>
          <p:grpSp>
            <p:nvGrpSpPr>
              <p:cNvPr id="19" name="Group 18"/>
              <p:cNvGrpSpPr/>
              <p:nvPr/>
            </p:nvGrpSpPr>
            <p:grpSpPr>
              <a:xfrm rot="16200000">
                <a:off x="8757639" y="5218297"/>
                <a:ext cx="897195" cy="1383706"/>
                <a:chOff x="10368366" y="3865826"/>
                <a:chExt cx="1069598" cy="2231289"/>
              </a:xfrm>
            </p:grpSpPr>
            <p:sp>
              <p:nvSpPr>
                <p:cNvPr id="23" name="Oval 22"/>
                <p:cNvSpPr/>
                <p:nvPr/>
              </p:nvSpPr>
              <p:spPr>
                <a:xfrm>
                  <a:off x="10368366" y="4633993"/>
                  <a:ext cx="1069598" cy="464949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>
                  <a:off x="10368366" y="5632166"/>
                  <a:ext cx="1069598" cy="46494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2">
                        <a:shade val="30000"/>
                        <a:satMod val="115000"/>
                      </a:schemeClr>
                    </a:gs>
                    <a:gs pos="50000">
                      <a:schemeClr val="bg2">
                        <a:shade val="67500"/>
                        <a:satMod val="115000"/>
                      </a:schemeClr>
                    </a:gs>
                    <a:gs pos="100000">
                      <a:schemeClr val="bg2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5" name="Straight Connector 24"/>
                <p:cNvCxnSpPr>
                  <a:stCxn id="24" idx="2"/>
                </p:cNvCxnSpPr>
                <p:nvPr/>
              </p:nvCxnSpPr>
              <p:spPr>
                <a:xfrm flipV="1">
                  <a:off x="10368366" y="4058377"/>
                  <a:ext cx="0" cy="1806264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 flipV="1">
                  <a:off x="11437964" y="4086790"/>
                  <a:ext cx="0" cy="1806264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7" name="Oval 26"/>
                <p:cNvSpPr/>
                <p:nvPr/>
              </p:nvSpPr>
              <p:spPr>
                <a:xfrm>
                  <a:off x="10368366" y="3865826"/>
                  <a:ext cx="1069598" cy="464949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>
                  <a:off x="10817815" y="3947711"/>
                  <a:ext cx="155415" cy="856764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4" name="Straight Arrow Connector 3"/>
              <p:cNvCxnSpPr/>
              <p:nvPr/>
            </p:nvCxnSpPr>
            <p:spPr>
              <a:xfrm flipV="1">
                <a:off x="6531429" y="5916560"/>
                <a:ext cx="1511559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/>
              <p:cNvSpPr txBox="1"/>
              <p:nvPr/>
            </p:nvSpPr>
            <p:spPr>
              <a:xfrm>
                <a:off x="6951306" y="5922970"/>
                <a:ext cx="6718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i="1" dirty="0" err="1" smtClean="0"/>
                  <a:t>F</a:t>
                </a:r>
                <a:r>
                  <a:rPr lang="en-US" sz="2400" b="1" i="1" baseline="-25000" dirty="0" err="1" smtClean="0"/>
                  <a:t>ext</a:t>
                </a:r>
                <a:endParaRPr lang="en-US" sz="2400" b="1" i="1" dirty="0"/>
              </a:p>
            </p:txBody>
          </p:sp>
        </p:grpSp>
        <p:cxnSp>
          <p:nvCxnSpPr>
            <p:cNvPr id="30" name="Straight Arrow Connector 29"/>
            <p:cNvCxnSpPr/>
            <p:nvPr/>
          </p:nvCxnSpPr>
          <p:spPr>
            <a:xfrm>
              <a:off x="10794647" y="5561040"/>
              <a:ext cx="513282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10715386" y="5080947"/>
              <a:ext cx="6718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sym typeface="Euclid Symbol" panose="05050102010706020507" pitchFamily="18" charset="2"/>
                </a:rPr>
                <a:t>s</a:t>
              </a:r>
              <a:endParaRPr lang="en-US" sz="2400" b="1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63571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54953" y="973668"/>
            <a:ext cx="9647366" cy="706964"/>
          </a:xfrm>
        </p:spPr>
        <p:txBody>
          <a:bodyPr/>
          <a:lstStyle/>
          <a:p>
            <a:r>
              <a:rPr lang="en-US" dirty="0" smtClean="0"/>
              <a:t>PV Work Derived Part 2 – Piston </a:t>
            </a:r>
            <a:r>
              <a:rPr lang="en-US" dirty="0">
                <a:sym typeface="Euclid Symbol" panose="05050102010706020507" pitchFamily="18" charset="2"/>
              </a:rPr>
              <a:t></a:t>
            </a:r>
            <a:r>
              <a:rPr lang="en-US" dirty="0" smtClean="0">
                <a:sym typeface="Euclid Symbol" panose="05050102010706020507" pitchFamily="18" charset="2"/>
              </a:rPr>
              <a:t>h signs</a:t>
            </a:r>
            <a:r>
              <a:rPr lang="en-US" b="1" dirty="0" smtClean="0">
                <a:sym typeface="Euclid Symbol" panose="05050102010706020507" pitchFamily="18" charset="2"/>
              </a:rPr>
              <a:t> </a:t>
            </a:r>
            <a:endParaRPr lang="en-US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915018" y="2411994"/>
            <a:ext cx="9270226" cy="3498157"/>
          </a:xfrm>
        </p:spPr>
        <p:txBody>
          <a:bodyPr>
            <a:normAutofit fontScale="92500" lnSpcReduction="20000"/>
          </a:bodyPr>
          <a:lstStyle/>
          <a:p>
            <a:r>
              <a:rPr lang="en-US" sz="2800" b="1" dirty="0" smtClean="0"/>
              <a:t>Consider the external force from the perspective of the gas</a:t>
            </a:r>
            <a:r>
              <a:rPr lang="en-US" sz="2800" b="1" dirty="0"/>
              <a:t> </a:t>
            </a:r>
            <a:r>
              <a:rPr lang="en-US" sz="2800" b="1" dirty="0" smtClean="0"/>
              <a:t>by turning the cylinder vertically.</a:t>
            </a:r>
          </a:p>
          <a:p>
            <a:r>
              <a:rPr lang="en-US" sz="2800" b="1" dirty="0" smtClean="0"/>
              <a:t>Pick a height = 0 point as the initial piston location.</a:t>
            </a:r>
          </a:p>
          <a:p>
            <a:r>
              <a:rPr lang="en-US" sz="2800" b="1" dirty="0" smtClean="0"/>
              <a:t>For an expansion, the </a:t>
            </a:r>
            <a:r>
              <a:rPr lang="en-US" sz="2800" b="1" dirty="0" smtClean="0">
                <a:sym typeface="Euclid Symbol" panose="05050102010706020507" pitchFamily="18" charset="2"/>
              </a:rPr>
              <a:t>h </a:t>
            </a:r>
            <a:r>
              <a:rPr lang="en-US" sz="2800" b="1" dirty="0" smtClean="0"/>
              <a:t>of the gas sample is positive (h – 0)</a:t>
            </a:r>
          </a:p>
          <a:p>
            <a:r>
              <a:rPr lang="en-US" sz="2800" b="1" dirty="0" smtClean="0"/>
              <a:t>For a compression, </a:t>
            </a:r>
            <a:r>
              <a:rPr lang="en-US" sz="2800" b="1" dirty="0"/>
              <a:t>the </a:t>
            </a:r>
            <a:r>
              <a:rPr lang="en-US" sz="2800" b="1" dirty="0">
                <a:sym typeface="Euclid Symbol" panose="05050102010706020507" pitchFamily="18" charset="2"/>
              </a:rPr>
              <a:t>h </a:t>
            </a:r>
            <a:r>
              <a:rPr lang="en-US" sz="2800" b="1" dirty="0"/>
              <a:t>of the gas sample is </a:t>
            </a:r>
            <a:r>
              <a:rPr lang="en-US" sz="2800" b="1" dirty="0" smtClean="0"/>
              <a:t>negative (-h </a:t>
            </a:r>
            <a:r>
              <a:rPr lang="en-US" sz="2800" b="1" dirty="0"/>
              <a:t>– 0</a:t>
            </a:r>
            <a:r>
              <a:rPr lang="en-US" sz="2800" b="1" dirty="0" smtClean="0"/>
              <a:t>)</a:t>
            </a:r>
          </a:p>
          <a:p>
            <a:r>
              <a:rPr lang="en-US" sz="2800" b="1" dirty="0" smtClean="0"/>
              <a:t>Notice that these signs for </a:t>
            </a:r>
            <a:r>
              <a:rPr lang="en-US" sz="2800" b="1" dirty="0">
                <a:sym typeface="Euclid Symbol" panose="05050102010706020507" pitchFamily="18" charset="2"/>
              </a:rPr>
              <a:t></a:t>
            </a:r>
            <a:r>
              <a:rPr lang="en-US" sz="2800" b="1" dirty="0" smtClean="0">
                <a:sym typeface="Euclid Symbol" panose="05050102010706020507" pitchFamily="18" charset="2"/>
              </a:rPr>
              <a:t>h are backwards from what we had for s.</a:t>
            </a:r>
            <a:endParaRPr lang="en-US" sz="2800" b="1" dirty="0" smtClean="0"/>
          </a:p>
          <a:p>
            <a:endParaRPr lang="en-US" sz="2000" b="1" dirty="0"/>
          </a:p>
          <a:p>
            <a:endParaRPr lang="en-US" sz="2000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9840902" y="3892994"/>
            <a:ext cx="1678529" cy="1383706"/>
            <a:chOff x="9991695" y="3947711"/>
            <a:chExt cx="1275788" cy="1412280"/>
          </a:xfrm>
        </p:grpSpPr>
        <p:grpSp>
          <p:nvGrpSpPr>
            <p:cNvPr id="9" name="Group 8"/>
            <p:cNvGrpSpPr/>
            <p:nvPr/>
          </p:nvGrpSpPr>
          <p:grpSpPr>
            <a:xfrm>
              <a:off x="10585558" y="3947711"/>
              <a:ext cx="681925" cy="1412280"/>
              <a:chOff x="10368366" y="3865826"/>
              <a:chExt cx="1069598" cy="2231289"/>
            </a:xfrm>
          </p:grpSpPr>
          <p:sp>
            <p:nvSpPr>
              <p:cNvPr id="3" name="Oval 2"/>
              <p:cNvSpPr/>
              <p:nvPr/>
            </p:nvSpPr>
            <p:spPr>
              <a:xfrm>
                <a:off x="10368366" y="4633993"/>
                <a:ext cx="1069598" cy="46494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10368366" y="5632166"/>
                <a:ext cx="1069598" cy="46494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shade val="30000"/>
                      <a:satMod val="115000"/>
                    </a:schemeClr>
                  </a:gs>
                  <a:gs pos="50000">
                    <a:schemeClr val="bg2">
                      <a:shade val="67500"/>
                      <a:satMod val="115000"/>
                    </a:schemeClr>
                  </a:gs>
                  <a:gs pos="100000">
                    <a:schemeClr val="bg2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" name="Straight Connector 4"/>
              <p:cNvCxnSpPr>
                <a:stCxn id="8" idx="2"/>
              </p:cNvCxnSpPr>
              <p:nvPr/>
            </p:nvCxnSpPr>
            <p:spPr>
              <a:xfrm flipV="1">
                <a:off x="10368366" y="4058377"/>
                <a:ext cx="0" cy="180626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V="1">
                <a:off x="11437964" y="4086790"/>
                <a:ext cx="0" cy="180626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2" name="Oval 11"/>
              <p:cNvSpPr/>
              <p:nvPr/>
            </p:nvSpPr>
            <p:spPr>
              <a:xfrm>
                <a:off x="10368366" y="3865826"/>
                <a:ext cx="1069598" cy="464949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10817815" y="3947711"/>
                <a:ext cx="155415" cy="85676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10015330" y="4153452"/>
              <a:ext cx="8339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h=h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030410" y="4410889"/>
              <a:ext cx="824786" cy="376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h</a:t>
              </a:r>
              <a:r>
                <a:rPr lang="en-US" dirty="0" smtClean="0"/>
                <a:t>=0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991695" y="4692022"/>
              <a:ext cx="8339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h</a:t>
              </a:r>
              <a:r>
                <a:rPr lang="en-US" dirty="0" smtClean="0"/>
                <a:t>=-h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58913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PV Work Derived – Part 3 Work external</a:t>
            </a:r>
            <a:endParaRPr lang="en-US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893169" y="2815514"/>
            <a:ext cx="9592833" cy="3498157"/>
          </a:xfrm>
        </p:spPr>
        <p:txBody>
          <a:bodyPr>
            <a:normAutofit lnSpcReduction="10000"/>
          </a:bodyPr>
          <a:lstStyle/>
          <a:p>
            <a:r>
              <a:rPr lang="en-US" sz="2400" b="1" dirty="0" smtClean="0"/>
              <a:t>Work external from gas’s perspective?</a:t>
            </a:r>
          </a:p>
          <a:p>
            <a:r>
              <a:rPr lang="en-US" sz="2400" b="1" dirty="0" smtClean="0"/>
              <a:t>Expansion</a:t>
            </a:r>
            <a:r>
              <a:rPr lang="en-US" sz="2400" b="1" dirty="0"/>
              <a:t>, </a:t>
            </a:r>
            <a:r>
              <a:rPr lang="en-US" sz="2400" b="1" dirty="0" smtClean="0">
                <a:sym typeface="Euclid Symbol" panose="05050102010706020507" pitchFamily="18" charset="2"/>
              </a:rPr>
              <a:t></a:t>
            </a:r>
            <a:r>
              <a:rPr lang="en-US" sz="2400" b="1" dirty="0">
                <a:sym typeface="Euclid Symbol" panose="05050102010706020507" pitchFamily="18" charset="2"/>
              </a:rPr>
              <a:t>h </a:t>
            </a:r>
            <a:r>
              <a:rPr lang="en-US" sz="2400" b="1" dirty="0" smtClean="0"/>
              <a:t>positive 	Compression, </a:t>
            </a:r>
            <a:r>
              <a:rPr lang="en-US" sz="2400" b="1" dirty="0" smtClean="0">
                <a:sym typeface="Euclid Symbol" panose="05050102010706020507" pitchFamily="18" charset="2"/>
              </a:rPr>
              <a:t></a:t>
            </a:r>
            <a:r>
              <a:rPr lang="en-US" sz="2400" b="1" dirty="0">
                <a:sym typeface="Euclid Symbol" panose="05050102010706020507" pitchFamily="18" charset="2"/>
              </a:rPr>
              <a:t>h </a:t>
            </a:r>
            <a:r>
              <a:rPr lang="en-US" sz="2400" b="1" dirty="0" smtClean="0"/>
              <a:t>negative</a:t>
            </a:r>
          </a:p>
          <a:p>
            <a:r>
              <a:rPr lang="en-US" sz="2400" b="1" dirty="0" smtClean="0">
                <a:sym typeface="Euclid Symbol" panose="05050102010706020507" pitchFamily="18" charset="2"/>
              </a:rPr>
              <a:t>s=  – </a:t>
            </a:r>
            <a:r>
              <a:rPr lang="en-US" sz="2400" b="1" dirty="0">
                <a:sym typeface="Euclid Symbol" panose="05050102010706020507" pitchFamily="18" charset="2"/>
              </a:rPr>
              <a:t>h </a:t>
            </a:r>
            <a:endParaRPr lang="en-US" sz="2400" b="1" dirty="0" smtClean="0">
              <a:sym typeface="Euclid Symbol" panose="05050102010706020507" pitchFamily="18" charset="2"/>
            </a:endParaRPr>
          </a:p>
          <a:p>
            <a:r>
              <a:rPr lang="en-US" sz="2400" b="1" dirty="0" smtClean="0">
                <a:sym typeface="Euclid Symbol" panose="05050102010706020507" pitchFamily="18" charset="2"/>
              </a:rPr>
              <a:t>Therefore   </a:t>
            </a:r>
            <a:r>
              <a:rPr lang="en-US" sz="2400" b="1" dirty="0" err="1" smtClean="0">
                <a:sym typeface="Euclid Symbol" panose="05050102010706020507" pitchFamily="18" charset="2"/>
              </a:rPr>
              <a:t>W</a:t>
            </a:r>
            <a:r>
              <a:rPr lang="en-US" sz="2400" b="1" baseline="-25000" dirty="0" err="1" smtClean="0">
                <a:sym typeface="Euclid Symbol" panose="05050102010706020507" pitchFamily="18" charset="2"/>
              </a:rPr>
              <a:t>ext</a:t>
            </a:r>
            <a:r>
              <a:rPr lang="en-US" sz="2400" b="1" dirty="0" smtClean="0">
                <a:sym typeface="Euclid Symbol" panose="05050102010706020507" pitchFamily="18" charset="2"/>
              </a:rPr>
              <a:t> = – F h</a:t>
            </a:r>
            <a:endParaRPr lang="en-US" sz="2400" b="1" dirty="0" smtClean="0"/>
          </a:p>
          <a:p>
            <a:r>
              <a:rPr lang="en-US" sz="2400" b="1" dirty="0" err="1" smtClean="0"/>
              <a:t>W</a:t>
            </a:r>
            <a:r>
              <a:rPr lang="en-US" sz="2400" b="1" baseline="-25000" dirty="0" err="1" smtClean="0"/>
              <a:t>ext</a:t>
            </a:r>
            <a:r>
              <a:rPr lang="en-US" sz="2400" b="1" baseline="-25000" dirty="0" smtClean="0"/>
              <a:t>, </a:t>
            </a:r>
            <a:r>
              <a:rPr lang="en-US" sz="2400" b="1" baseline="-25000" dirty="0" err="1" smtClean="0"/>
              <a:t>exp</a:t>
            </a:r>
            <a:r>
              <a:rPr lang="en-US" sz="2400" b="1" dirty="0" smtClean="0"/>
              <a:t> =</a:t>
            </a:r>
            <a:r>
              <a:rPr lang="en-US" sz="2400" b="1" dirty="0">
                <a:sym typeface="Euclid Symbol" panose="05050102010706020507" pitchFamily="18" charset="2"/>
              </a:rPr>
              <a:t> – </a:t>
            </a:r>
            <a:r>
              <a:rPr lang="en-US" sz="2400" b="1" dirty="0" smtClean="0"/>
              <a:t>F</a:t>
            </a:r>
            <a:r>
              <a:rPr lang="en-US" sz="2400" b="1" dirty="0" smtClean="0">
                <a:sym typeface="Euclid Symbol" panose="05050102010706020507" pitchFamily="18" charset="2"/>
              </a:rPr>
              <a:t> </a:t>
            </a:r>
            <a:r>
              <a:rPr lang="en-US" sz="2400" b="1" dirty="0">
                <a:sym typeface="Euclid Symbol" panose="05050102010706020507" pitchFamily="18" charset="2"/>
              </a:rPr>
              <a:t></a:t>
            </a:r>
            <a:r>
              <a:rPr lang="en-US" sz="2400" b="1" dirty="0" smtClean="0">
                <a:sym typeface="Euclid Symbol" panose="05050102010706020507" pitchFamily="18" charset="2"/>
              </a:rPr>
              <a:t>h would be negative, </a:t>
            </a:r>
            <a:r>
              <a:rPr lang="en-US" sz="2400" b="1" dirty="0" err="1" smtClean="0">
                <a:sym typeface="Euclid Symbol" panose="05050102010706020507" pitchFamily="18" charset="2"/>
              </a:rPr>
              <a:t>W</a:t>
            </a:r>
            <a:r>
              <a:rPr lang="en-US" sz="2400" b="1" baseline="-25000" dirty="0" err="1" smtClean="0">
                <a:sym typeface="Euclid Symbol" panose="05050102010706020507" pitchFamily="18" charset="2"/>
              </a:rPr>
              <a:t>ext,comp</a:t>
            </a:r>
            <a:r>
              <a:rPr lang="en-US" sz="2400" b="1" dirty="0" smtClean="0">
                <a:sym typeface="Euclid Symbol" panose="05050102010706020507" pitchFamily="18" charset="2"/>
              </a:rPr>
              <a:t> = </a:t>
            </a:r>
            <a:r>
              <a:rPr lang="en-US" sz="2400" b="1" dirty="0">
                <a:sym typeface="Euclid Symbol" panose="05050102010706020507" pitchFamily="18" charset="2"/>
              </a:rPr>
              <a:t> – F </a:t>
            </a:r>
            <a:r>
              <a:rPr lang="en-US" sz="2400" b="1" dirty="0" smtClean="0">
                <a:sym typeface="Euclid Symbol" panose="05050102010706020507" pitchFamily="18" charset="2"/>
              </a:rPr>
              <a:t>h would be positive.</a:t>
            </a:r>
          </a:p>
          <a:p>
            <a:r>
              <a:rPr lang="en-US" sz="2400" b="1" dirty="0" err="1"/>
              <a:t>Work</a:t>
            </a:r>
            <a:r>
              <a:rPr lang="en-US" sz="2400" b="1" baseline="-25000" dirty="0" err="1"/>
              <a:t>ext</a:t>
            </a:r>
            <a:r>
              <a:rPr lang="en-US" sz="2400" b="1" dirty="0"/>
              <a:t> for expansion is negative		 </a:t>
            </a:r>
            <a:r>
              <a:rPr lang="en-US" sz="2400" b="1" dirty="0" smtClean="0"/>
              <a:t>                             </a:t>
            </a:r>
            <a:r>
              <a:rPr lang="en-US" sz="2400" b="1" dirty="0" err="1" smtClean="0"/>
              <a:t>Work</a:t>
            </a:r>
            <a:r>
              <a:rPr lang="en-US" sz="2400" b="1" baseline="-25000" dirty="0" err="1" smtClean="0"/>
              <a:t>ext</a:t>
            </a:r>
            <a:r>
              <a:rPr lang="en-US" sz="2400" b="1" dirty="0" smtClean="0"/>
              <a:t> </a:t>
            </a:r>
            <a:r>
              <a:rPr lang="en-US" sz="2400" b="1" dirty="0"/>
              <a:t>for compression is positive </a:t>
            </a:r>
          </a:p>
          <a:p>
            <a:pPr marL="0" indent="0">
              <a:buNone/>
            </a:pPr>
            <a:endParaRPr lang="en-US" sz="2000" b="1" dirty="0" smtClean="0">
              <a:sym typeface="Euclid Symbol" panose="05050102010706020507" pitchFamily="18" charset="2"/>
            </a:endParaRPr>
          </a:p>
          <a:p>
            <a:pPr lvl="1"/>
            <a:endParaRPr lang="en-US" sz="1800" b="1" dirty="0" smtClean="0">
              <a:sym typeface="Euclid Symbol" panose="05050102010706020507" pitchFamily="18" charset="2"/>
            </a:endParaRPr>
          </a:p>
          <a:p>
            <a:endParaRPr lang="en-US" sz="2000" b="1" dirty="0"/>
          </a:p>
          <a:p>
            <a:endParaRPr lang="en-US" sz="2000" b="1" dirty="0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7310312"/>
              </p:ext>
            </p:extLst>
          </p:nvPr>
        </p:nvGraphicFramePr>
        <p:xfrm>
          <a:off x="7547911" y="5509491"/>
          <a:ext cx="2783108" cy="7945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7" name="Equation" r:id="rId4" imgW="799920" imgH="228600" progId="Equation.DSMT4">
                  <p:embed/>
                </p:oleObj>
              </mc:Choice>
              <mc:Fallback>
                <p:oleObj name="Equation" r:id="rId4" imgW="799920" imgH="22860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547911" y="5509491"/>
                        <a:ext cx="2783108" cy="794543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4207483"/>
              </p:ext>
            </p:extLst>
          </p:nvPr>
        </p:nvGraphicFramePr>
        <p:xfrm>
          <a:off x="7725162" y="2394826"/>
          <a:ext cx="2191204" cy="6384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8" name="Equation" r:id="rId6" imgW="609480" imgH="177480" progId="Equation.DSMT4">
                  <p:embed/>
                </p:oleObj>
              </mc:Choice>
              <mc:Fallback>
                <p:oleObj name="Equation" r:id="rId6" imgW="609480" imgH="17748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725162" y="2394826"/>
                        <a:ext cx="2191204" cy="6384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9980181" y="3180886"/>
            <a:ext cx="1678529" cy="1383706"/>
            <a:chOff x="9991695" y="3947711"/>
            <a:chExt cx="1275788" cy="1412280"/>
          </a:xfrm>
        </p:grpSpPr>
        <p:grpSp>
          <p:nvGrpSpPr>
            <p:cNvPr id="15" name="Group 14"/>
            <p:cNvGrpSpPr/>
            <p:nvPr/>
          </p:nvGrpSpPr>
          <p:grpSpPr>
            <a:xfrm>
              <a:off x="10585558" y="3947711"/>
              <a:ext cx="681925" cy="1412280"/>
              <a:chOff x="10368366" y="3865826"/>
              <a:chExt cx="1069598" cy="2231289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10368366" y="4633993"/>
                <a:ext cx="1069598" cy="46494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10368366" y="5632166"/>
                <a:ext cx="1069598" cy="46494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shade val="30000"/>
                      <a:satMod val="115000"/>
                    </a:schemeClr>
                  </a:gs>
                  <a:gs pos="50000">
                    <a:schemeClr val="bg2">
                      <a:shade val="67500"/>
                      <a:satMod val="115000"/>
                    </a:schemeClr>
                  </a:gs>
                  <a:gs pos="100000">
                    <a:schemeClr val="bg2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" name="Straight Connector 20"/>
              <p:cNvCxnSpPr>
                <a:stCxn id="20" idx="2"/>
              </p:cNvCxnSpPr>
              <p:nvPr/>
            </p:nvCxnSpPr>
            <p:spPr>
              <a:xfrm flipV="1">
                <a:off x="10368366" y="4058377"/>
                <a:ext cx="0" cy="180626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V="1">
                <a:off x="11437964" y="4086790"/>
                <a:ext cx="0" cy="180626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4" name="Oval 23"/>
              <p:cNvSpPr/>
              <p:nvPr/>
            </p:nvSpPr>
            <p:spPr>
              <a:xfrm>
                <a:off x="10368366" y="3865826"/>
                <a:ext cx="1069598" cy="464949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0817815" y="3947711"/>
                <a:ext cx="155415" cy="85676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10015330" y="4153452"/>
              <a:ext cx="8339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h=h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0030410" y="4410889"/>
              <a:ext cx="824786" cy="376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h</a:t>
              </a:r>
              <a:r>
                <a:rPr lang="en-US" dirty="0" smtClean="0"/>
                <a:t>=0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991695" y="4692022"/>
              <a:ext cx="8339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h</a:t>
              </a:r>
              <a:r>
                <a:rPr lang="en-US" dirty="0" smtClean="0"/>
                <a:t>=-h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2737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PV Work Derived – Part 4 Gas Pressure</a:t>
            </a:r>
            <a:endParaRPr lang="en-US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915018" y="2411994"/>
            <a:ext cx="8335344" cy="3498157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To transform our </a:t>
            </a:r>
            <a:r>
              <a:rPr lang="en-US" sz="2400" b="1" dirty="0" err="1" smtClean="0"/>
              <a:t>W</a:t>
            </a:r>
            <a:r>
              <a:rPr lang="en-US" sz="2400" b="1" baseline="-25000" dirty="0" err="1" smtClean="0"/>
              <a:t>ext</a:t>
            </a:r>
            <a:r>
              <a:rPr lang="en-US" sz="2400" b="1" dirty="0" smtClean="0"/>
              <a:t> expression into PV work, we first recognize that… the force exerted by the gas pressure is an </a:t>
            </a:r>
            <a:r>
              <a:rPr lang="en-US" sz="2400" b="1" u="sng" dirty="0" smtClean="0"/>
              <a:t>equal and opposite reaction force</a:t>
            </a:r>
            <a:r>
              <a:rPr lang="en-US" sz="2400" b="1" dirty="0" smtClean="0"/>
              <a:t> to the external applied force. </a:t>
            </a:r>
          </a:p>
          <a:p>
            <a:pPr lvl="1"/>
            <a:r>
              <a:rPr lang="en-US" sz="2200" b="1" dirty="0" smtClean="0"/>
              <a:t>The gas pressure pushes out. The external force pushes in.</a:t>
            </a:r>
          </a:p>
          <a:p>
            <a:pPr lvl="1"/>
            <a:r>
              <a:rPr lang="en-US" sz="2200" b="1" dirty="0" smtClean="0"/>
              <a:t>Equal and opposite.</a:t>
            </a:r>
          </a:p>
          <a:p>
            <a:r>
              <a:rPr lang="en-US" sz="2400" b="1" u="sng" dirty="0" smtClean="0"/>
              <a:t>W done by the gas </a:t>
            </a:r>
            <a:r>
              <a:rPr lang="en-US" sz="2400" b="1" dirty="0" smtClean="0"/>
              <a:t>is the opposite of the </a:t>
            </a:r>
            <a:r>
              <a:rPr lang="en-US" sz="2400" b="1" dirty="0" err="1" smtClean="0"/>
              <a:t>W</a:t>
            </a:r>
            <a:r>
              <a:rPr lang="en-US" sz="2400" b="1" baseline="-25000" dirty="0" err="1" smtClean="0"/>
              <a:t>ext</a:t>
            </a:r>
            <a:endParaRPr lang="en-US" sz="2400" b="1" baseline="-25000" dirty="0" smtClean="0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6085590"/>
              </p:ext>
            </p:extLst>
          </p:nvPr>
        </p:nvGraphicFramePr>
        <p:xfrm>
          <a:off x="9304538" y="4547600"/>
          <a:ext cx="2505569" cy="7151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13" name="Equation" r:id="rId4" imgW="622080" imgH="177480" progId="Equation.DSMT4">
                  <p:embed/>
                </p:oleObj>
              </mc:Choice>
              <mc:Fallback>
                <p:oleObj name="Equation" r:id="rId4" imgW="622080" imgH="177480" progId="Equation.DSMT4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304538" y="4547600"/>
                        <a:ext cx="2505569" cy="7151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4277312"/>
              </p:ext>
            </p:extLst>
          </p:nvPr>
        </p:nvGraphicFramePr>
        <p:xfrm>
          <a:off x="9250362" y="3153954"/>
          <a:ext cx="2613921" cy="7462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14" name="Equation" r:id="rId6" imgW="799920" imgH="228600" progId="Equation.DSMT4">
                  <p:embed/>
                </p:oleObj>
              </mc:Choice>
              <mc:Fallback>
                <p:oleObj name="Equation" r:id="rId6" imgW="799920" imgH="22860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250362" y="3153954"/>
                        <a:ext cx="2613921" cy="746242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439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PV Work Derived – Part 5 Gas Pressure</a:t>
            </a:r>
            <a:endParaRPr lang="en-US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915018" y="2411994"/>
            <a:ext cx="8335344" cy="3498157"/>
          </a:xfrm>
        </p:spPr>
        <p:txBody>
          <a:bodyPr>
            <a:normAutofit lnSpcReduction="10000"/>
          </a:bodyPr>
          <a:lstStyle/>
          <a:p>
            <a:r>
              <a:rPr lang="en-US" sz="2400" b="1" dirty="0" smtClean="0"/>
              <a:t>To convert force of gas into pressure and </a:t>
            </a:r>
            <a:r>
              <a:rPr lang="en-US" sz="2400" b="1" dirty="0">
                <a:sym typeface="Euclid Symbol" panose="05050102010706020507" pitchFamily="18" charset="2"/>
              </a:rPr>
              <a:t></a:t>
            </a:r>
            <a:r>
              <a:rPr lang="en-US" sz="2400" b="1" dirty="0" smtClean="0">
                <a:sym typeface="Euclid Symbol" panose="05050102010706020507" pitchFamily="18" charset="2"/>
              </a:rPr>
              <a:t>h into V, multiply by A/A as a form of 1.</a:t>
            </a:r>
          </a:p>
          <a:p>
            <a:r>
              <a:rPr lang="en-US" sz="2400" b="1" dirty="0" smtClean="0">
                <a:sym typeface="Euclid Symbol" panose="05050102010706020507" pitchFamily="18" charset="2"/>
              </a:rPr>
              <a:t>Sort the factors and replace by the definitions of P and V.</a:t>
            </a:r>
          </a:p>
          <a:p>
            <a:r>
              <a:rPr lang="en-US" sz="2400" b="1" dirty="0" smtClean="0">
                <a:sym typeface="Euclid Symbol" panose="05050102010706020507" pitchFamily="18" charset="2"/>
              </a:rPr>
              <a:t>Ta Da. That’s why </a:t>
            </a:r>
            <a:r>
              <a:rPr lang="en-US" sz="2400" b="1" u="sng" dirty="0" smtClean="0">
                <a:sym typeface="Euclid Symbol" panose="05050102010706020507" pitchFamily="18" charset="2"/>
              </a:rPr>
              <a:t>the work done by a gas is called PV work.</a:t>
            </a:r>
          </a:p>
          <a:p>
            <a:r>
              <a:rPr lang="en-US" sz="3600" b="1" u="sng" dirty="0" smtClean="0">
                <a:solidFill>
                  <a:srgbClr val="FF0000"/>
                </a:solidFill>
                <a:sym typeface="Euclid Symbol" panose="05050102010706020507" pitchFamily="18" charset="2"/>
              </a:rPr>
              <a:t>W for an expansion is positive and W for a compression is negative</a:t>
            </a:r>
            <a:endParaRPr lang="en-US" sz="3600" b="1" u="sng" dirty="0">
              <a:solidFill>
                <a:srgbClr val="FF0000"/>
              </a:solidFill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1524397"/>
              </p:ext>
            </p:extLst>
          </p:nvPr>
        </p:nvGraphicFramePr>
        <p:xfrm>
          <a:off x="9288459" y="2411994"/>
          <a:ext cx="2105409" cy="600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2" name="Equation" r:id="rId4" imgW="622080" imgH="177480" progId="Equation.DSMT4">
                  <p:embed/>
                </p:oleObj>
              </mc:Choice>
              <mc:Fallback>
                <p:oleObj name="Equation" r:id="rId4" imgW="622080" imgH="177480" progId="Equation.DSMT4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288459" y="2411994"/>
                        <a:ext cx="2105409" cy="6009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3441086"/>
              </p:ext>
            </p:extLst>
          </p:nvPr>
        </p:nvGraphicFramePr>
        <p:xfrm>
          <a:off x="9098506" y="2947943"/>
          <a:ext cx="2751410" cy="1330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3" name="Equation" r:id="rId6" imgW="812520" imgH="393480" progId="Equation.DSMT4">
                  <p:embed/>
                </p:oleObj>
              </mc:Choice>
              <mc:Fallback>
                <p:oleObj name="Equation" r:id="rId6" imgW="812520" imgH="393480" progId="Equation.DSMT4">
                  <p:embed/>
                  <p:pic>
                    <p:nvPicPr>
                      <p:cNvPr id="20" name="Object 19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098506" y="2947943"/>
                        <a:ext cx="2751410" cy="13306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7073155"/>
              </p:ext>
            </p:extLst>
          </p:nvPr>
        </p:nvGraphicFramePr>
        <p:xfrm>
          <a:off x="9132583" y="4149209"/>
          <a:ext cx="2835112" cy="1330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4" name="Equation" r:id="rId8" imgW="838080" imgH="393480" progId="Equation.DSMT4">
                  <p:embed/>
                </p:oleObj>
              </mc:Choice>
              <mc:Fallback>
                <p:oleObj name="Equation" r:id="rId8" imgW="838080" imgH="393480" progId="Equation.DSMT4">
                  <p:embed/>
                  <p:pic>
                    <p:nvPicPr>
                      <p:cNvPr id="21" name="Object 20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132583" y="4149209"/>
                        <a:ext cx="2835112" cy="13306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4694643"/>
              </p:ext>
            </p:extLst>
          </p:nvPr>
        </p:nvGraphicFramePr>
        <p:xfrm>
          <a:off x="8938727" y="5671060"/>
          <a:ext cx="2626826" cy="7203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5" name="Equation" r:id="rId10" imgW="647640" imgH="177480" progId="Equation.DSMT4">
                  <p:embed/>
                </p:oleObj>
              </mc:Choice>
              <mc:Fallback>
                <p:oleObj name="Equation" r:id="rId10" imgW="647640" imgH="17748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938727" y="5671060"/>
                        <a:ext cx="2626826" cy="720383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2498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PV work on a PV diagram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6122923" cy="34163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P is the vertical axis and V is the horizontal, so P</a:t>
            </a:r>
            <a:r>
              <a:rPr lang="en-US" sz="2800" b="1" dirty="0" smtClean="0">
                <a:sym typeface="Euclid Symbol" panose="05050102010706020507" pitchFamily="18" charset="2"/>
              </a:rPr>
              <a:t>V corresponds to the area under the curve for a process. </a:t>
            </a:r>
          </a:p>
          <a:p>
            <a:r>
              <a:rPr lang="en-US" sz="2800" b="1" dirty="0" smtClean="0">
                <a:sym typeface="Euclid Symbol" panose="05050102010706020507" pitchFamily="18" charset="2"/>
              </a:rPr>
              <a:t>If the process is not isobaric, the PV work is still the area under the curve.</a:t>
            </a:r>
          </a:p>
          <a:p>
            <a:endParaRPr lang="en-US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412" t="21981" r="69217" b="48570"/>
          <a:stretch/>
        </p:blipFill>
        <p:spPr>
          <a:xfrm>
            <a:off x="7347650" y="2730981"/>
            <a:ext cx="4844350" cy="316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02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PV work on a PV diagram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5824343" cy="3416300"/>
          </a:xfrm>
        </p:spPr>
        <p:txBody>
          <a:bodyPr>
            <a:normAutofit fontScale="92500" lnSpcReduction="10000"/>
          </a:bodyPr>
          <a:lstStyle/>
          <a:p>
            <a:r>
              <a:rPr lang="en-US" sz="2800" b="1" dirty="0" smtClean="0">
                <a:sym typeface="Euclid Symbol" panose="05050102010706020507" pitchFamily="18" charset="2"/>
              </a:rPr>
              <a:t>Sometimes this is easy to calculate, but for isothermals and adiabatic processes, it requires calculus.</a:t>
            </a:r>
          </a:p>
          <a:p>
            <a:pPr>
              <a:spcAft>
                <a:spcPts val="600"/>
              </a:spcAft>
            </a:pPr>
            <a:r>
              <a:rPr lang="en-US" sz="2800" b="1" u="sng" dirty="0" smtClean="0">
                <a:sym typeface="Euclid Symbol" panose="05050102010706020507" pitchFamily="18" charset="2"/>
              </a:rPr>
              <a:t>Area sweeps to the right are positive work </a:t>
            </a:r>
            <a:r>
              <a:rPr lang="en-US" sz="2800" b="1" dirty="0" smtClean="0">
                <a:sym typeface="Euclid Symbol" panose="05050102010706020507" pitchFamily="18" charset="2"/>
              </a:rPr>
              <a:t>(</a:t>
            </a:r>
            <a:r>
              <a:rPr lang="en-US" sz="2800" b="1" dirty="0">
                <a:sym typeface="Euclid Symbol" panose="05050102010706020507" pitchFamily="18" charset="2"/>
              </a:rPr>
              <a:t></a:t>
            </a:r>
            <a:r>
              <a:rPr lang="en-US" sz="2800" b="1" dirty="0" smtClean="0">
                <a:sym typeface="Euclid Symbol" panose="05050102010706020507" pitchFamily="18" charset="2"/>
              </a:rPr>
              <a:t>V is positive) </a:t>
            </a:r>
          </a:p>
          <a:p>
            <a:r>
              <a:rPr lang="en-US" sz="2800" b="1" u="sng" dirty="0">
                <a:sym typeface="Euclid Symbol" panose="05050102010706020507" pitchFamily="18" charset="2"/>
              </a:rPr>
              <a:t>A</a:t>
            </a:r>
            <a:r>
              <a:rPr lang="en-US" sz="2800" b="1" u="sng" dirty="0" smtClean="0">
                <a:sym typeface="Euclid Symbol" panose="05050102010706020507" pitchFamily="18" charset="2"/>
              </a:rPr>
              <a:t>rea sweeps to the left are negative work </a:t>
            </a:r>
            <a:r>
              <a:rPr lang="en-US" sz="2800" b="1" dirty="0" smtClean="0">
                <a:sym typeface="Euclid Symbol" panose="05050102010706020507" pitchFamily="18" charset="2"/>
              </a:rPr>
              <a:t>(</a:t>
            </a:r>
            <a:r>
              <a:rPr lang="en-US" sz="2800" b="1" dirty="0">
                <a:sym typeface="Euclid Symbol" panose="05050102010706020507" pitchFamily="18" charset="2"/>
              </a:rPr>
              <a:t></a:t>
            </a:r>
            <a:r>
              <a:rPr lang="en-US" sz="2800" b="1" dirty="0" smtClean="0">
                <a:sym typeface="Euclid Symbol" panose="05050102010706020507" pitchFamily="18" charset="2"/>
              </a:rPr>
              <a:t>V is negative)</a:t>
            </a:r>
          </a:p>
          <a:p>
            <a:endParaRPr lang="en-US" sz="2000" b="1" dirty="0" smtClean="0">
              <a:sym typeface="Euclid Symbol" panose="05050102010706020507" pitchFamily="18" charset="2"/>
            </a:endParaRPr>
          </a:p>
          <a:p>
            <a:endParaRPr lang="en-US" sz="2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292" t="45498" r="68979" b="18485"/>
          <a:stretch/>
        </p:blipFill>
        <p:spPr>
          <a:xfrm>
            <a:off x="6979298" y="2413251"/>
            <a:ext cx="4582437" cy="360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295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done for a PV diagram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2433" y="2603500"/>
            <a:ext cx="6979297" cy="4039896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Many processes that are shown on a PV diagram are </a:t>
            </a:r>
            <a:r>
              <a:rPr lang="en-US" sz="2400" b="1" u="sng" dirty="0" smtClean="0"/>
              <a:t>cycles</a:t>
            </a:r>
            <a:r>
              <a:rPr lang="en-US" sz="2400" b="1" dirty="0" smtClean="0"/>
              <a:t> that </a:t>
            </a:r>
            <a:r>
              <a:rPr lang="en-US" sz="2400" b="1" u="sng" dirty="0" smtClean="0"/>
              <a:t>return </a:t>
            </a:r>
            <a:r>
              <a:rPr lang="en-US" sz="2400" b="1" dirty="0" smtClean="0"/>
              <a:t>the state of the system </a:t>
            </a:r>
            <a:r>
              <a:rPr lang="en-US" sz="2400" b="1" u="sng" dirty="0" smtClean="0"/>
              <a:t>to the initial conditions</a:t>
            </a:r>
            <a:r>
              <a:rPr lang="en-US" sz="2400" b="1" dirty="0" smtClean="0"/>
              <a:t>.</a:t>
            </a:r>
          </a:p>
          <a:p>
            <a:r>
              <a:rPr lang="en-US" sz="2400" b="1" dirty="0" smtClean="0"/>
              <a:t>The </a:t>
            </a:r>
            <a:r>
              <a:rPr lang="en-US" sz="2400" b="1" u="sng" dirty="0" smtClean="0"/>
              <a:t>energy change for a cycle is zero </a:t>
            </a:r>
            <a:r>
              <a:rPr lang="en-US" sz="2400" b="1" dirty="0" smtClean="0"/>
              <a:t>because energy is a state function.</a:t>
            </a:r>
          </a:p>
          <a:p>
            <a:r>
              <a:rPr lang="en-US" sz="2400" b="1" u="sng" dirty="0" smtClean="0"/>
              <a:t>Work is not a state function</a:t>
            </a:r>
            <a:r>
              <a:rPr lang="en-US" sz="2400" b="1" dirty="0" smtClean="0"/>
              <a:t>.</a:t>
            </a:r>
          </a:p>
          <a:p>
            <a:r>
              <a:rPr lang="en-US" sz="2400" b="1" dirty="0" smtClean="0"/>
              <a:t>Work is the </a:t>
            </a:r>
            <a:r>
              <a:rPr lang="en-US" sz="2400" b="1" u="sng" dirty="0" smtClean="0"/>
              <a:t>area within the loop </a:t>
            </a:r>
            <a:r>
              <a:rPr lang="en-US" sz="2400" b="1" dirty="0" smtClean="0"/>
              <a:t>created by the processes that make up the cycle.</a:t>
            </a:r>
          </a:p>
          <a:p>
            <a:r>
              <a:rPr lang="en-US" sz="2400" b="1" u="sng" dirty="0" smtClean="0"/>
              <a:t>CW loop is pos. W</a:t>
            </a:r>
            <a:r>
              <a:rPr lang="en-US" sz="2400" b="1" dirty="0" smtClean="0"/>
              <a:t>.     </a:t>
            </a:r>
            <a:r>
              <a:rPr lang="en-US" sz="2400" b="1" u="sng" dirty="0" smtClean="0"/>
              <a:t>CCW loop is neg. W</a:t>
            </a:r>
            <a:r>
              <a:rPr lang="en-US" sz="2400" b="1" dirty="0" smtClean="0"/>
              <a:t>.</a:t>
            </a:r>
          </a:p>
          <a:p>
            <a:endParaRPr lang="en-US" sz="2400" b="1" dirty="0" smtClean="0"/>
          </a:p>
          <a:p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292" t="56938" r="60188" b="18061"/>
          <a:stretch/>
        </p:blipFill>
        <p:spPr>
          <a:xfrm>
            <a:off x="7506668" y="2482849"/>
            <a:ext cx="4491517" cy="18288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9513" t="56938" r="42893" b="18061"/>
          <a:stretch/>
        </p:blipFill>
        <p:spPr>
          <a:xfrm>
            <a:off x="8607794" y="4311650"/>
            <a:ext cx="2289264" cy="182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97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Slip -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2978" y="2566713"/>
            <a:ext cx="9979788" cy="34163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ym typeface="Euclid Extra" panose="02050502000505020303" pitchFamily="18" charset="2"/>
              </a:rPr>
              <a:t>Exit Slip- A gas expands </a:t>
            </a:r>
            <a:r>
              <a:rPr lang="en-US" sz="2400" b="1" dirty="0" err="1" smtClean="0">
                <a:sym typeface="Euclid Extra" panose="02050502000505020303" pitchFamily="18" charset="2"/>
              </a:rPr>
              <a:t>isobarically</a:t>
            </a:r>
            <a:r>
              <a:rPr lang="en-US" sz="2400" b="1" dirty="0" smtClean="0">
                <a:sym typeface="Euclid Extra" panose="02050502000505020303" pitchFamily="18" charset="2"/>
              </a:rPr>
              <a:t> from a volume of 3.80 x 10</a:t>
            </a:r>
            <a:r>
              <a:rPr lang="en-US" sz="2400" b="1" baseline="30000" dirty="0" smtClean="0">
                <a:sym typeface="Euclid Extra" panose="02050502000505020303" pitchFamily="18" charset="2"/>
              </a:rPr>
              <a:t>-3</a:t>
            </a:r>
            <a:r>
              <a:rPr lang="en-US" sz="2400" b="1" dirty="0" smtClean="0">
                <a:sym typeface="Euclid Extra" panose="02050502000505020303" pitchFamily="18" charset="2"/>
              </a:rPr>
              <a:t> m</a:t>
            </a:r>
            <a:r>
              <a:rPr lang="en-US" sz="2400" b="1" baseline="30000" dirty="0" smtClean="0">
                <a:sym typeface="Euclid Extra" panose="02050502000505020303" pitchFamily="18" charset="2"/>
              </a:rPr>
              <a:t>3</a:t>
            </a:r>
            <a:r>
              <a:rPr lang="en-US" sz="2400" b="1" dirty="0" smtClean="0">
                <a:sym typeface="Euclid Extra" panose="02050502000505020303" pitchFamily="18" charset="2"/>
              </a:rPr>
              <a:t> to 5.20 x 10</a:t>
            </a:r>
            <a:r>
              <a:rPr lang="en-US" sz="2400" b="1" baseline="30000" dirty="0" smtClean="0">
                <a:sym typeface="Euclid Extra" panose="02050502000505020303" pitchFamily="18" charset="2"/>
              </a:rPr>
              <a:t>-3</a:t>
            </a:r>
            <a:r>
              <a:rPr lang="en-US" sz="2400" b="1" dirty="0" smtClean="0">
                <a:sym typeface="Euclid Extra" panose="02050502000505020303" pitchFamily="18" charset="2"/>
              </a:rPr>
              <a:t> m</a:t>
            </a:r>
            <a:r>
              <a:rPr lang="en-US" sz="2400" b="1" baseline="30000" dirty="0" smtClean="0">
                <a:sym typeface="Euclid Extra" panose="02050502000505020303" pitchFamily="18" charset="2"/>
              </a:rPr>
              <a:t>3</a:t>
            </a:r>
            <a:r>
              <a:rPr lang="en-US" sz="2400" b="1" dirty="0" smtClean="0">
                <a:sym typeface="Euclid Extra" panose="02050502000505020303" pitchFamily="18" charset="2"/>
              </a:rPr>
              <a:t> at 103.5 </a:t>
            </a:r>
            <a:r>
              <a:rPr lang="en-US" sz="2400" b="1" dirty="0" err="1" smtClean="0">
                <a:sym typeface="Euclid Extra" panose="02050502000505020303" pitchFamily="18" charset="2"/>
              </a:rPr>
              <a:t>kPa</a:t>
            </a:r>
            <a:r>
              <a:rPr lang="en-US" sz="2400" b="1" dirty="0" smtClean="0">
                <a:sym typeface="Euclid Extra" panose="02050502000505020303" pitchFamily="18" charset="2"/>
              </a:rPr>
              <a:t>. How much PV work is done by the gas?</a:t>
            </a:r>
          </a:p>
          <a:p>
            <a:pPr marL="0" indent="0">
              <a:buNone/>
            </a:pPr>
            <a:endParaRPr lang="en-US" sz="2400" b="1" dirty="0" smtClean="0">
              <a:sym typeface="Euclid Extra" panose="02050502000505020303" pitchFamily="18" charset="2"/>
            </a:endParaRPr>
          </a:p>
          <a:p>
            <a:r>
              <a:rPr lang="en-US" sz="2000" b="1" dirty="0" smtClean="0"/>
              <a:t>What’s Due?  (Pending assignments to complete.)</a:t>
            </a:r>
          </a:p>
          <a:p>
            <a:pPr lvl="1"/>
            <a:r>
              <a:rPr lang="en-US" sz="1800" b="1" dirty="0" smtClean="0"/>
              <a:t>B.2 </a:t>
            </a:r>
            <a:r>
              <a:rPr lang="en-US" sz="1800" b="1" dirty="0"/>
              <a:t>p33 </a:t>
            </a:r>
            <a:r>
              <a:rPr lang="en-US" sz="1800" b="1" dirty="0" smtClean="0"/>
              <a:t>#18-23</a:t>
            </a:r>
            <a:endParaRPr lang="en-US" sz="1800" b="1" dirty="0"/>
          </a:p>
          <a:p>
            <a:r>
              <a:rPr lang="en-US" sz="2000" b="1" dirty="0" smtClean="0"/>
              <a:t>What’s Next?  (How to prepare for the next day)</a:t>
            </a:r>
          </a:p>
          <a:p>
            <a:pPr lvl="1"/>
            <a:r>
              <a:rPr lang="en-US" sz="1800" b="1" dirty="0">
                <a:solidFill>
                  <a:schemeClr val="bg2">
                    <a:lumMod val="25000"/>
                  </a:schemeClr>
                </a:solidFill>
              </a:rPr>
              <a:t>Read B p23-32 about Thermodynamics</a:t>
            </a:r>
          </a:p>
        </p:txBody>
      </p:sp>
    </p:spTree>
    <p:extLst>
      <p:ext uri="{BB962C8B-B14F-4D97-AF65-F5344CB8AC3E}">
        <p14:creationId xmlns:p14="http://schemas.microsoft.com/office/powerpoint/2010/main" val="205570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9941831" cy="34163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In thermodynamics, the </a:t>
            </a:r>
            <a:r>
              <a:rPr lang="en-US" sz="2800" b="1" u="sng" dirty="0" smtClean="0"/>
              <a:t>state</a:t>
            </a:r>
            <a:r>
              <a:rPr lang="en-US" sz="2800" b="1" dirty="0" smtClean="0"/>
              <a:t> of a system is defined by specifying values for a set of measurable properties sufficient to determine all other properties. For gases, these properties are P, V and T.</a:t>
            </a:r>
          </a:p>
          <a:p>
            <a:pPr lvl="1"/>
            <a:r>
              <a:rPr lang="en-US" sz="2400" b="1" dirty="0" smtClean="0"/>
              <a:t>E.g. Your health state could be said to be set by your vital signs.</a:t>
            </a:r>
          </a:p>
          <a:p>
            <a:r>
              <a:rPr lang="en-US" sz="2400" b="1" dirty="0" smtClean="0"/>
              <a:t>Simple gas law problems always involve two states.</a:t>
            </a:r>
          </a:p>
          <a:p>
            <a:r>
              <a:rPr lang="en-US" sz="2400" b="1" dirty="0" smtClean="0"/>
              <a:t>Ideal gas law applies to a single state.</a:t>
            </a:r>
          </a:p>
          <a:p>
            <a:r>
              <a:rPr lang="en-US" sz="2400" b="1" dirty="0" smtClean="0"/>
              <a:t>Processes involve at least two states.</a:t>
            </a:r>
          </a:p>
          <a:p>
            <a:pPr marL="57150" indent="0">
              <a:buNone/>
            </a:pP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4129742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9941831" cy="34163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A </a:t>
            </a:r>
            <a:r>
              <a:rPr lang="en-US" sz="2400" b="1" u="sng" dirty="0"/>
              <a:t>state function </a:t>
            </a:r>
            <a:r>
              <a:rPr lang="en-US" sz="2400" b="1" dirty="0"/>
              <a:t>is any variable that is only dependent on the state of the system. </a:t>
            </a:r>
            <a:endParaRPr lang="en-US" sz="2400" b="1" dirty="0" smtClean="0"/>
          </a:p>
          <a:p>
            <a:r>
              <a:rPr lang="en-US" sz="2400" b="1" dirty="0" smtClean="0"/>
              <a:t>A state function is </a:t>
            </a:r>
            <a:r>
              <a:rPr lang="en-US" sz="2400" b="1" u="sng" dirty="0" smtClean="0"/>
              <a:t>not dependent on the path </a:t>
            </a:r>
            <a:r>
              <a:rPr lang="en-US" sz="2400" b="1" dirty="0" smtClean="0"/>
              <a:t>used to obtain the state.</a:t>
            </a:r>
          </a:p>
          <a:p>
            <a:r>
              <a:rPr lang="en-US" sz="2400" b="1" u="sng" dirty="0" smtClean="0"/>
              <a:t>Many variables are state functions</a:t>
            </a:r>
            <a:r>
              <a:rPr lang="en-US" sz="2400" b="1" dirty="0" smtClean="0"/>
              <a:t>: mass, Energy, Entropy, Pressure, Temperature, Volume, chemical composition, density, number of moles</a:t>
            </a:r>
          </a:p>
          <a:p>
            <a:r>
              <a:rPr lang="en-US" sz="2400" b="1" dirty="0" smtClean="0"/>
              <a:t>Important variables that are NOT state functions: heat and work</a:t>
            </a:r>
          </a:p>
          <a:p>
            <a:pPr lvl="1"/>
            <a:r>
              <a:rPr lang="en-US" sz="2400" b="1" u="sng" dirty="0" smtClean="0"/>
              <a:t>Both heat and work are path dependent</a:t>
            </a:r>
          </a:p>
        </p:txBody>
      </p:sp>
    </p:spTree>
    <p:extLst>
      <p:ext uri="{BB962C8B-B14F-4D97-AF65-F5344CB8AC3E}">
        <p14:creationId xmlns:p14="http://schemas.microsoft.com/office/powerpoint/2010/main" val="128703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Processes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024" y="2221363"/>
            <a:ext cx="10931857" cy="34163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A thermodynamic process is one that takes a system from one state to another.</a:t>
            </a:r>
          </a:p>
          <a:p>
            <a:r>
              <a:rPr lang="en-US" sz="2400" b="1" dirty="0" smtClean="0"/>
              <a:t>There are several types of processes dependent on the conditions for the change. (We’ve already seen most with the simple gas laws.)</a:t>
            </a:r>
          </a:p>
          <a:p>
            <a:r>
              <a:rPr lang="en-US" sz="2400" b="1" u="sng" dirty="0" smtClean="0"/>
              <a:t>Isothermal process </a:t>
            </a:r>
            <a:r>
              <a:rPr lang="en-US" sz="2400" b="1" dirty="0" smtClean="0"/>
              <a:t>– Temperature is constant 		e.g. Boyle’s law</a:t>
            </a:r>
          </a:p>
          <a:p>
            <a:r>
              <a:rPr lang="en-US" sz="2400" b="1" u="sng" dirty="0" smtClean="0"/>
              <a:t>Isobaric </a:t>
            </a:r>
            <a:r>
              <a:rPr lang="en-US" sz="2400" b="1" u="sng" dirty="0"/>
              <a:t>process </a:t>
            </a:r>
            <a:r>
              <a:rPr lang="en-US" sz="2400" b="1" dirty="0"/>
              <a:t>– </a:t>
            </a:r>
            <a:r>
              <a:rPr lang="en-US" sz="2400" b="1" dirty="0" smtClean="0"/>
              <a:t>Pressure </a:t>
            </a:r>
            <a:r>
              <a:rPr lang="en-US" sz="2400" b="1" dirty="0"/>
              <a:t>is </a:t>
            </a:r>
            <a:r>
              <a:rPr lang="en-US" sz="2400" b="1" dirty="0" smtClean="0"/>
              <a:t>constant				e.g. Charles’ law</a:t>
            </a:r>
          </a:p>
          <a:p>
            <a:r>
              <a:rPr lang="en-US" sz="2400" b="1" u="sng" dirty="0" err="1" smtClean="0"/>
              <a:t>Isovolumetric</a:t>
            </a:r>
            <a:r>
              <a:rPr lang="en-US" sz="2400" b="1" u="sng" dirty="0" smtClean="0"/>
              <a:t> process </a:t>
            </a:r>
            <a:r>
              <a:rPr lang="en-US" sz="2400" b="1" dirty="0" smtClean="0"/>
              <a:t>– Volume is constant		e.g. Gay-Lussac’s Law</a:t>
            </a:r>
          </a:p>
          <a:p>
            <a:r>
              <a:rPr lang="en-US" sz="2400" b="1" u="sng" dirty="0" smtClean="0"/>
              <a:t>Adiabatic process </a:t>
            </a:r>
            <a:r>
              <a:rPr lang="en-US" sz="2400" b="1" dirty="0" smtClean="0"/>
              <a:t>– No heat transfer 				</a:t>
            </a:r>
            <a:endParaRPr lang="en-US" sz="2400" b="1" dirty="0"/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06130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PV Diagrams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935" t="36388" r="68741" b="26324"/>
          <a:stretch/>
        </p:blipFill>
        <p:spPr>
          <a:xfrm>
            <a:off x="8803087" y="2250375"/>
            <a:ext cx="3032468" cy="241499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790" y="2250375"/>
            <a:ext cx="9367234" cy="3766303"/>
          </a:xfrm>
        </p:spPr>
        <p:txBody>
          <a:bodyPr>
            <a:noAutofit/>
          </a:bodyPr>
          <a:lstStyle/>
          <a:p>
            <a:r>
              <a:rPr lang="en-US" sz="2400" b="1" u="sng" dirty="0" smtClean="0"/>
              <a:t>Pressure vs Volume graphs </a:t>
            </a:r>
            <a:r>
              <a:rPr lang="en-US" sz="2400" b="1" dirty="0" smtClean="0"/>
              <a:t>are the most common way to describe the state of an ideal gas and the processes it undergoes.</a:t>
            </a:r>
          </a:p>
          <a:p>
            <a:r>
              <a:rPr lang="en-US" sz="2400" b="1" dirty="0" smtClean="0"/>
              <a:t>Isobaric and </a:t>
            </a:r>
            <a:r>
              <a:rPr lang="en-US" sz="2400" b="1" dirty="0" err="1" smtClean="0"/>
              <a:t>isovolumetric</a:t>
            </a:r>
            <a:r>
              <a:rPr lang="en-US" sz="2400" b="1" dirty="0" smtClean="0"/>
              <a:t> processes are horizontal and vertical lines respectively. </a:t>
            </a:r>
          </a:p>
          <a:p>
            <a:r>
              <a:rPr lang="en-US" sz="2400" b="1" dirty="0" smtClean="0"/>
              <a:t>Isothermal processes are described by a strict inverse relationship. </a:t>
            </a:r>
          </a:p>
          <a:p>
            <a:r>
              <a:rPr lang="en-US" sz="2400" b="1" dirty="0" smtClean="0"/>
              <a:t>Recall Boyles law PV = constant when T is constant.</a:t>
            </a:r>
          </a:p>
          <a:p>
            <a:r>
              <a:rPr lang="en-US" sz="2400" b="1" dirty="0" smtClean="0"/>
              <a:t>The closer a line is to the origin, the lower the temperature.</a:t>
            </a:r>
          </a:p>
          <a:p>
            <a:endParaRPr lang="en-US" sz="2400" b="1" dirty="0" smtClean="0"/>
          </a:p>
          <a:p>
            <a:endParaRPr lang="en-US" sz="2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996" y="4665373"/>
            <a:ext cx="1906651" cy="196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49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Adiabatic Processes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842" y="2398783"/>
            <a:ext cx="8311486" cy="3893553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In an adiabatic process, </a:t>
            </a:r>
            <a:r>
              <a:rPr lang="en-US" sz="2400" b="1" dirty="0" smtClean="0">
                <a:sym typeface="Euclid Symbol" panose="05050102010706020507" pitchFamily="18" charset="2"/>
              </a:rPr>
              <a:t>Q = 0. From this, the relationship between P and V can be determined. </a:t>
            </a:r>
          </a:p>
          <a:p>
            <a:r>
              <a:rPr lang="en-US" sz="2400" b="1" dirty="0" smtClean="0">
                <a:sym typeface="Euclid Symbol" panose="05050102010706020507" pitchFamily="18" charset="2"/>
              </a:rPr>
              <a:t>The resulting equation means </a:t>
            </a:r>
          </a:p>
          <a:p>
            <a:pPr lvl="1"/>
            <a:r>
              <a:rPr lang="en-US" sz="2000" b="1" dirty="0" smtClean="0">
                <a:sym typeface="Euclid Symbol" panose="05050102010706020507" pitchFamily="18" charset="2"/>
              </a:rPr>
              <a:t>Its graph on a PV diagram will be similar to an isothermal line, but steeper.</a:t>
            </a:r>
          </a:p>
          <a:p>
            <a:pPr lvl="1"/>
            <a:r>
              <a:rPr lang="en-US" sz="2000" b="1" dirty="0" smtClean="0">
                <a:sym typeface="Euclid Symbol" panose="05050102010706020507" pitchFamily="18" charset="2"/>
              </a:rPr>
              <a:t>Problems similar to </a:t>
            </a:r>
            <a:r>
              <a:rPr lang="en-US" sz="2000" b="1" dirty="0" err="1" smtClean="0">
                <a:sym typeface="Euclid Symbol" panose="05050102010706020507" pitchFamily="18" charset="2"/>
              </a:rPr>
              <a:t>Bolye’s</a:t>
            </a:r>
            <a:r>
              <a:rPr lang="en-US" sz="2000" b="1" dirty="0" smtClean="0">
                <a:sym typeface="Euclid Symbol" panose="05050102010706020507" pitchFamily="18" charset="2"/>
              </a:rPr>
              <a:t> law problems can be solved using this equation if an adiabatic process is described.</a:t>
            </a:r>
          </a:p>
          <a:p>
            <a:r>
              <a:rPr lang="en-US" sz="2400" b="1" dirty="0" smtClean="0">
                <a:sym typeface="Euclid Symbol" panose="05050102010706020507" pitchFamily="18" charset="2"/>
              </a:rPr>
              <a:t>Ex: An ideal gas initially at 105 </a:t>
            </a:r>
            <a:r>
              <a:rPr lang="en-US" sz="2400" b="1" dirty="0" err="1" smtClean="0">
                <a:sym typeface="Euclid Symbol" panose="05050102010706020507" pitchFamily="18" charset="2"/>
              </a:rPr>
              <a:t>kPa</a:t>
            </a:r>
            <a:r>
              <a:rPr lang="en-US" sz="2400" b="1" dirty="0" smtClean="0">
                <a:sym typeface="Euclid Symbol" panose="05050102010706020507" pitchFamily="18" charset="2"/>
              </a:rPr>
              <a:t> expands adiabatically from 3.5 x 10</a:t>
            </a:r>
            <a:r>
              <a:rPr lang="en-US" sz="2400" b="1" baseline="30000" dirty="0" smtClean="0">
                <a:sym typeface="Euclid Symbol" panose="05050102010706020507" pitchFamily="18" charset="2"/>
              </a:rPr>
              <a:t>-4</a:t>
            </a:r>
            <a:r>
              <a:rPr lang="en-US" sz="2400" b="1" dirty="0" smtClean="0">
                <a:sym typeface="Euclid Symbol" panose="05050102010706020507" pitchFamily="18" charset="2"/>
              </a:rPr>
              <a:t> m</a:t>
            </a:r>
            <a:r>
              <a:rPr lang="en-US" sz="2400" b="1" baseline="30000" dirty="0" smtClean="0">
                <a:sym typeface="Euclid Symbol" panose="05050102010706020507" pitchFamily="18" charset="2"/>
              </a:rPr>
              <a:t>3</a:t>
            </a:r>
            <a:r>
              <a:rPr lang="en-US" sz="2400" b="1" dirty="0" smtClean="0">
                <a:sym typeface="Euclid Symbol" panose="05050102010706020507" pitchFamily="18" charset="2"/>
              </a:rPr>
              <a:t> to 8.9 x 10</a:t>
            </a:r>
            <a:r>
              <a:rPr lang="en-US" sz="2400" b="1" baseline="30000" dirty="0" smtClean="0">
                <a:sym typeface="Euclid Symbol" panose="05050102010706020507" pitchFamily="18" charset="2"/>
              </a:rPr>
              <a:t>-4 </a:t>
            </a:r>
            <a:r>
              <a:rPr lang="en-US" sz="2400" b="1" dirty="0" smtClean="0">
                <a:sym typeface="Euclid Symbol" panose="05050102010706020507" pitchFamily="18" charset="2"/>
              </a:rPr>
              <a:t>m</a:t>
            </a:r>
            <a:r>
              <a:rPr lang="en-US" sz="2400" b="1" baseline="30000" dirty="0" smtClean="0">
                <a:sym typeface="Euclid Symbol" panose="05050102010706020507" pitchFamily="18" charset="2"/>
              </a:rPr>
              <a:t>3</a:t>
            </a:r>
            <a:r>
              <a:rPr lang="en-US" sz="2400" b="1" dirty="0" smtClean="0">
                <a:sym typeface="Euclid Symbol" panose="05050102010706020507" pitchFamily="18" charset="2"/>
              </a:rPr>
              <a:t>. What is the new pressure?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9060697" y="2603500"/>
          <a:ext cx="2640013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8" name="Equation" r:id="rId3" imgW="1054080" imgH="253800" progId="Equation.DSMT4">
                  <p:embed/>
                </p:oleObj>
              </mc:Choice>
              <mc:Fallback>
                <p:oleObj name="Equation" r:id="rId3" imgW="1054080" imgH="25380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060697" y="2603500"/>
                        <a:ext cx="2640013" cy="636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4816" t="50583" r="69257" b="14036"/>
          <a:stretch/>
        </p:blipFill>
        <p:spPr>
          <a:xfrm>
            <a:off x="8497726" y="3570863"/>
            <a:ext cx="3373432" cy="2588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38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Adiabatic Processes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842" y="2603500"/>
            <a:ext cx="9561525" cy="34163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Notice that for an adiabatic process, P, V </a:t>
            </a:r>
            <a:r>
              <a:rPr lang="en-US" sz="2400" b="1" i="1" dirty="0" smtClean="0"/>
              <a:t>and</a:t>
            </a:r>
            <a:r>
              <a:rPr lang="en-US" sz="2400" b="1" dirty="0" smtClean="0"/>
              <a:t> T change.</a:t>
            </a:r>
          </a:p>
          <a:p>
            <a:pPr lvl="1"/>
            <a:r>
              <a:rPr lang="en-US" sz="2000" b="1" dirty="0" smtClean="0"/>
              <a:t> The initial and final states of an adiabatic process are located on different isothermal lines.</a:t>
            </a:r>
          </a:p>
          <a:p>
            <a:r>
              <a:rPr lang="en-US" sz="2400" b="1" dirty="0" smtClean="0"/>
              <a:t>Using the ideal gas law to find the VT relationship, solve </a:t>
            </a:r>
            <a:r>
              <a:rPr lang="en-US" sz="2400" b="1" dirty="0" smtClean="0"/>
              <a:t>        PV  </a:t>
            </a:r>
            <a:r>
              <a:rPr lang="en-US" sz="2400" b="1" dirty="0" smtClean="0"/>
              <a:t>= </a:t>
            </a:r>
            <a:r>
              <a:rPr lang="en-US" sz="2400" b="1" dirty="0" err="1" smtClean="0"/>
              <a:t>nRT</a:t>
            </a:r>
            <a:r>
              <a:rPr lang="en-US" sz="2400" b="1" dirty="0" smtClean="0"/>
              <a:t> for P.</a:t>
            </a:r>
          </a:p>
          <a:p>
            <a:r>
              <a:rPr lang="en-US" sz="2400" b="1" dirty="0" smtClean="0"/>
              <a:t>Substituting this into the adiabatic equation and collecting all constant terms. (n, R and constant)</a:t>
            </a:r>
          </a:p>
          <a:p>
            <a:r>
              <a:rPr lang="en-US" sz="2400" b="1" dirty="0" smtClean="0"/>
              <a:t>If a gas </a:t>
            </a:r>
            <a:r>
              <a:rPr lang="en-US" sz="2400" b="1" u="sng" dirty="0" smtClean="0"/>
              <a:t>expands adiabatically, the temperature drops.</a:t>
            </a:r>
          </a:p>
          <a:p>
            <a:r>
              <a:rPr lang="en-US" sz="2400" b="1" dirty="0" smtClean="0"/>
              <a:t>If a gas </a:t>
            </a:r>
            <a:r>
              <a:rPr lang="en-US" sz="2400" b="1" u="sng" dirty="0" smtClean="0"/>
              <a:t>compresses adiabatically, the temperature rises</a:t>
            </a:r>
            <a:r>
              <a:rPr lang="en-US" sz="2400" b="1" dirty="0" smtClean="0"/>
              <a:t>.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6560684"/>
              </p:ext>
            </p:extLst>
          </p:nvPr>
        </p:nvGraphicFramePr>
        <p:xfrm>
          <a:off x="9097505" y="2397737"/>
          <a:ext cx="2640013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8" name="Equation" r:id="rId3" imgW="1054080" imgH="253800" progId="Equation.DSMT4">
                  <p:embed/>
                </p:oleObj>
              </mc:Choice>
              <mc:Fallback>
                <p:oleObj name="Equation" r:id="rId3" imgW="1054080" imgH="25380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097505" y="2397737"/>
                        <a:ext cx="2640013" cy="636588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9916366" y="3495759"/>
          <a:ext cx="1495425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9" name="Equation" r:id="rId5" imgW="596880" imgH="393480" progId="Equation.DSMT4">
                  <p:embed/>
                </p:oleObj>
              </mc:Choice>
              <mc:Fallback>
                <p:oleObj name="Equation" r:id="rId5" imgW="596880" imgH="39348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916366" y="3495759"/>
                        <a:ext cx="1495425" cy="987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5977944"/>
              </p:ext>
            </p:extLst>
          </p:nvPr>
        </p:nvGraphicFramePr>
        <p:xfrm>
          <a:off x="9097505" y="5219801"/>
          <a:ext cx="2539705" cy="63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0" name="Equation" r:id="rId7" imgW="1028520" imgH="253800" progId="Equation.DSMT4">
                  <p:embed/>
                </p:oleObj>
              </mc:Choice>
              <mc:Fallback>
                <p:oleObj name="Equation" r:id="rId7" imgW="1028520" imgH="25380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097505" y="5219801"/>
                        <a:ext cx="2539705" cy="636587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075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PV Work (Big Takeaway conclusions)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54955" y="2603500"/>
                <a:ext cx="8362269" cy="3416300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sz="2800" b="1" dirty="0" smtClean="0"/>
                  <a:t>The </a:t>
                </a:r>
                <a:r>
                  <a:rPr lang="en-US" sz="2800" b="1" u="sng" dirty="0" smtClean="0"/>
                  <a:t>work done by a gas during a thermodynamic process</a:t>
                </a:r>
                <a:r>
                  <a:rPr lang="en-US" sz="2800" b="1" dirty="0" smtClean="0"/>
                  <a:t> is called PV work</a:t>
                </a:r>
                <a:r>
                  <a:rPr lang="en-US" sz="2400" b="1" dirty="0" smtClean="0"/>
                  <a:t>.</a:t>
                </a:r>
              </a:p>
              <a:p>
                <a:r>
                  <a:rPr lang="en-US" sz="2400" b="1" dirty="0" smtClean="0"/>
                  <a:t>It is calculated as </a:t>
                </a:r>
                <a:r>
                  <a:rPr lang="en-US" sz="3600" b="1" dirty="0" smtClean="0"/>
                  <a:t>W = P</a:t>
                </a:r>
                <a:r>
                  <a:rPr lang="en-US" sz="3600" b="1" dirty="0" smtClean="0">
                    <a:sym typeface="Euclid Symbol" panose="05050102010706020507" pitchFamily="18" charset="2"/>
                  </a:rPr>
                  <a:t>V </a:t>
                </a:r>
                <a:r>
                  <a:rPr lang="en-US" sz="2400" b="1" dirty="0" smtClean="0">
                    <a:sym typeface="Euclid Symbol" panose="05050102010706020507" pitchFamily="18" charset="2"/>
                  </a:rPr>
                  <a:t>(or in calculus terms an integral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400" b="1" i="1" smtClean="0">
                            <a:latin typeface="Cambria Math" panose="02040503050406030204" pitchFamily="18" charset="0"/>
                            <a:sym typeface="Euclid Symbol" panose="05050102010706020507" pitchFamily="18" charset="2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  <a:sym typeface="Euclid 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sym typeface="Euclid Symbol" panose="05050102010706020507" pitchFamily="18" charset="2"/>
                              </a:rPr>
                              <m:t>𝑽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sym typeface="Euclid Symbol" panose="05050102010706020507" pitchFamily="18" charset="2"/>
                              </a:rPr>
                              <m:t>𝟏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  <a:sym typeface="Euclid 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sym typeface="Euclid Symbol" panose="05050102010706020507" pitchFamily="18" charset="2"/>
                              </a:rPr>
                              <m:t>𝑽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sym typeface="Euclid Symbol" panose="05050102010706020507" pitchFamily="18" charset="2"/>
                              </a:rPr>
                              <m:t>𝟐</m:t>
                            </m:r>
                          </m:sub>
                        </m:sSub>
                      </m:sup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sym typeface="Euclid Symbol" panose="05050102010706020507" pitchFamily="18" charset="2"/>
                          </a:rPr>
                          <m:t>𝑷𝒅𝑽</m:t>
                        </m:r>
                      </m:e>
                    </m:nary>
                    <m:r>
                      <a:rPr lang="en-US" sz="2400" b="1" i="0" smtClean="0">
                        <a:latin typeface="Cambria Math" panose="02040503050406030204" pitchFamily="18" charset="0"/>
                        <a:sym typeface="Euclid Symbol" panose="05050102010706020507" pitchFamily="18" charset="2"/>
                      </a:rPr>
                      <m:t>= </m:t>
                    </m:r>
                  </m:oMath>
                </a14:m>
                <a:r>
                  <a:rPr lang="en-US" sz="2400" b="1" dirty="0" smtClean="0">
                    <a:sym typeface="Euclid Symbol" panose="05050102010706020507" pitchFamily="18" charset="2"/>
                  </a:rPr>
                  <a:t> </a:t>
                </a:r>
                <a:r>
                  <a:rPr lang="en-US" sz="2400" b="1" u="sng" dirty="0" smtClean="0">
                    <a:sym typeface="Euclid Symbol" panose="05050102010706020507" pitchFamily="18" charset="2"/>
                  </a:rPr>
                  <a:t>area below process line on a P vs V graph</a:t>
                </a:r>
                <a:r>
                  <a:rPr lang="en-US" sz="2400" b="1" dirty="0" smtClean="0">
                    <a:sym typeface="Euclid Symbol" panose="05050102010706020507" pitchFamily="18" charset="2"/>
                  </a:rPr>
                  <a:t>)</a:t>
                </a:r>
              </a:p>
              <a:p>
                <a:r>
                  <a:rPr lang="en-US" sz="3600" b="1" u="sng" dirty="0">
                    <a:solidFill>
                      <a:srgbClr val="FF0000"/>
                    </a:solidFill>
                    <a:sym typeface="Euclid Symbol" panose="05050102010706020507" pitchFamily="18" charset="2"/>
                  </a:rPr>
                  <a:t>W for an expansion is positive and W for a compression is </a:t>
                </a:r>
                <a:r>
                  <a:rPr lang="en-US" sz="3600" b="1" u="sng" dirty="0" smtClean="0">
                    <a:solidFill>
                      <a:srgbClr val="FF0000"/>
                    </a:solidFill>
                    <a:sym typeface="Euclid Symbol" panose="05050102010706020507" pitchFamily="18" charset="2"/>
                  </a:rPr>
                  <a:t>negative</a:t>
                </a:r>
              </a:p>
              <a:p>
                <a:r>
                  <a:rPr lang="en-US" sz="2100" b="1" dirty="0" smtClean="0">
                    <a:solidFill>
                      <a:schemeClr val="tx1"/>
                    </a:solidFill>
                    <a:sym typeface="Euclid Symbol" panose="05050102010706020507" pitchFamily="18" charset="2"/>
                  </a:rPr>
                  <a:t>Just listen and follow the derivation of these ideas. No need to take notes. Ask questions if I lose you at any step.</a:t>
                </a:r>
                <a:endParaRPr lang="en-US" sz="2100" b="1" dirty="0">
                  <a:solidFill>
                    <a:schemeClr val="tx1"/>
                  </a:solidFill>
                </a:endParaRPr>
              </a:p>
              <a:p>
                <a:endParaRPr lang="en-US" sz="2400" b="1" dirty="0" smtClean="0">
                  <a:sym typeface="Euclid Symbol" panose="05050102010706020507" pitchFamily="18" charset="2"/>
                </a:endParaRPr>
              </a:p>
              <a:p>
                <a:endParaRPr lang="en-US" sz="2400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5" y="2603500"/>
                <a:ext cx="8362269" cy="3416300"/>
              </a:xfrm>
              <a:blipFill>
                <a:blip r:embed="rId2"/>
                <a:stretch>
                  <a:fillRect l="-1093" t="-24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618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Signs warning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b="1" dirty="0" smtClean="0"/>
              <a:t>Why a detailed derivation??</a:t>
            </a:r>
          </a:p>
          <a:p>
            <a:r>
              <a:rPr lang="en-US" sz="2400" b="1" dirty="0" smtClean="0"/>
              <a:t>If you google PV work, half will say W = P</a:t>
            </a:r>
            <a:r>
              <a:rPr lang="en-US" sz="2400" b="1" dirty="0" smtClean="0">
                <a:sym typeface="Euclid Symbol" panose="05050102010706020507" pitchFamily="18" charset="2"/>
              </a:rPr>
              <a:t>V while the other half say W =  – </a:t>
            </a:r>
            <a:r>
              <a:rPr lang="en-US" sz="2400" b="1" dirty="0"/>
              <a:t> P</a:t>
            </a:r>
            <a:r>
              <a:rPr lang="en-US" sz="2400" b="1" dirty="0">
                <a:sym typeface="Euclid Symbol" panose="05050102010706020507" pitchFamily="18" charset="2"/>
              </a:rPr>
              <a:t></a:t>
            </a:r>
            <a:r>
              <a:rPr lang="en-US" sz="2400" b="1" dirty="0" smtClean="0">
                <a:sym typeface="Euclid Symbol" panose="05050102010706020507" pitchFamily="18" charset="2"/>
              </a:rPr>
              <a:t>V. </a:t>
            </a:r>
          </a:p>
          <a:p>
            <a:r>
              <a:rPr lang="en-US" sz="2400" b="1" dirty="0" smtClean="0">
                <a:sym typeface="Euclid Symbol" panose="05050102010706020507" pitchFamily="18" charset="2"/>
              </a:rPr>
              <a:t>IB text uses W = </a:t>
            </a:r>
            <a:r>
              <a:rPr lang="en-US" sz="2400" b="1" dirty="0" smtClean="0"/>
              <a:t>P</a:t>
            </a:r>
            <a:r>
              <a:rPr lang="en-US" sz="2400" b="1" dirty="0">
                <a:sym typeface="Euclid Symbol" panose="05050102010706020507" pitchFamily="18" charset="2"/>
              </a:rPr>
              <a:t></a:t>
            </a:r>
            <a:r>
              <a:rPr lang="en-US" sz="2400" b="1" dirty="0" smtClean="0">
                <a:sym typeface="Euclid Symbol" panose="05050102010706020507" pitchFamily="18" charset="2"/>
              </a:rPr>
              <a:t>V.  </a:t>
            </a:r>
          </a:p>
          <a:p>
            <a:r>
              <a:rPr lang="en-US" sz="2400" b="1" dirty="0" smtClean="0">
                <a:sym typeface="Euclid Symbol" panose="05050102010706020507" pitchFamily="18" charset="2"/>
              </a:rPr>
              <a:t>We will see that this is just a convention and either is correct as long as you use a consistent first law of thermodynamics. </a:t>
            </a:r>
          </a:p>
          <a:p>
            <a:r>
              <a:rPr lang="en-US" sz="2400" b="1" dirty="0" smtClean="0">
                <a:sym typeface="Euclid Symbol" panose="05050102010706020507" pitchFamily="18" charset="2"/>
              </a:rPr>
              <a:t>One result is from the external perspective, one is from the internal gas perspective.  Both are entirely correct, but which is being used is hardly ever stated.</a:t>
            </a:r>
            <a:r>
              <a:rPr lang="en-US" sz="2400" b="1" dirty="0" smtClean="0">
                <a:sym typeface="Wingdings" panose="05000000000000000000" pitchFamily="2" charset="2"/>
              </a:rPr>
              <a:t> confusion for students.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15220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48095</TotalTime>
  <Words>1283</Words>
  <Application>Microsoft Office PowerPoint</Application>
  <PresentationFormat>Widescreen</PresentationFormat>
  <Paragraphs>132</Paragraphs>
  <Slides>18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Calibri</vt:lpstr>
      <vt:lpstr>Cambria Math</vt:lpstr>
      <vt:lpstr>Century Gothic</vt:lpstr>
      <vt:lpstr>Euclid Extra</vt:lpstr>
      <vt:lpstr>Euclid Symbol</vt:lpstr>
      <vt:lpstr>Wingdings</vt:lpstr>
      <vt:lpstr>Wingdings 3</vt:lpstr>
      <vt:lpstr>Ion Boardroom</vt:lpstr>
      <vt:lpstr>Equation</vt:lpstr>
      <vt:lpstr>Physics 2 – April 11, 2019</vt:lpstr>
      <vt:lpstr>States</vt:lpstr>
      <vt:lpstr>State Functions</vt:lpstr>
      <vt:lpstr>Types of Processes</vt:lpstr>
      <vt:lpstr>PV Diagrams</vt:lpstr>
      <vt:lpstr>Adiabatic Processes</vt:lpstr>
      <vt:lpstr>Adiabatic Processes</vt:lpstr>
      <vt:lpstr>PV Work (Big Takeaway conclusions)</vt:lpstr>
      <vt:lpstr>Work Signs warning</vt:lpstr>
      <vt:lpstr>PV Work Derived Part 1 – Work by Fext </vt:lpstr>
      <vt:lpstr>PV Work Derived Part 2 – Piston h signs </vt:lpstr>
      <vt:lpstr>PV Work Derived – Part 3 Work external</vt:lpstr>
      <vt:lpstr>PV Work Derived – Part 4 Gas Pressure</vt:lpstr>
      <vt:lpstr>PV Work Derived – Part 5 Gas Pressure</vt:lpstr>
      <vt:lpstr>PV work on a PV diagram</vt:lpstr>
      <vt:lpstr>PV work on a PV diagram</vt:lpstr>
      <vt:lpstr>Work done for a PV diagram cycle</vt:lpstr>
      <vt:lpstr>Exit Slip - Assignment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1818 ACC Chemistry</dc:title>
  <dc:creator>Melissa Triplett</dc:creator>
  <cp:lastModifiedBy>Triplett, Melissa J.</cp:lastModifiedBy>
  <cp:revision>500</cp:revision>
  <dcterms:created xsi:type="dcterms:W3CDTF">2015-08-11T02:33:52Z</dcterms:created>
  <dcterms:modified xsi:type="dcterms:W3CDTF">2019-04-11T23:59:16Z</dcterms:modified>
</cp:coreProperties>
</file>